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embeddedFontLst>
    <p:embeddedFont>
      <p:font typeface="Roboto" panose="02000000000000000000" pitchFamily="2"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165" d="100"/>
          <a:sy n="165" d="100"/>
        </p:scale>
        <p:origin x="66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3.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f47475b13_0_3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8f47475b13_0_3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f47475b13_0_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f47475b13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8f47475b13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8f47475b13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8f47475b13_0_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8f47475b13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8f47475b13_0_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8f47475b13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8f47475b13_0_4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8f47475b13_0_4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8f47475b13_0_4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8f47475b13_0_4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8f47475b13_0_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8f47475b1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8f47475b13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4" name="Google Shape;134;g8f47475b13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f47475b13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f47475b13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f47475b13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8f47475b13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f47475b13_0_2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f47475b13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8f47475b13_0_2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8f47475b13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8f47475b13_0_3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8f47475b13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7"/>
        <p:cNvGrpSpPr/>
        <p:nvPr/>
      </p:nvGrpSpPr>
      <p:grpSpPr>
        <a:xfrm>
          <a:off x="0" y="0"/>
          <a:ext cx="0" cy="0"/>
          <a:chOff x="0" y="0"/>
          <a:chExt cx="0" cy="0"/>
        </a:xfrm>
      </p:grpSpPr>
      <p:sp>
        <p:nvSpPr>
          <p:cNvPr id="68" name="Google Shape;68;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9" name="Google Shape;69;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0" name="Google Shape;70;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3" name="Google Shape;73;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77" name="Google Shape;77;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Google Shape;80;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1" name="Google Shape;81;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2" name="Google Shape;82;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8" name="Google Shape;88;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9" name="Google Shape;89;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0"/>
        <p:cNvGrpSpPr/>
        <p:nvPr/>
      </p:nvGrpSpPr>
      <p:grpSpPr>
        <a:xfrm>
          <a:off x="0" y="0"/>
          <a:ext cx="0" cy="0"/>
          <a:chOff x="0" y="0"/>
          <a:chExt cx="0" cy="0"/>
        </a:xfrm>
      </p:grpSpPr>
      <p:sp>
        <p:nvSpPr>
          <p:cNvPr id="91" name="Google Shape;91;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92" name="Google Shape;92;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3"/>
        <p:cNvGrpSpPr/>
        <p:nvPr/>
      </p:nvGrpSpPr>
      <p:grpSpPr>
        <a:xfrm>
          <a:off x="0" y="0"/>
          <a:ext cx="0" cy="0"/>
          <a:chOff x="0" y="0"/>
          <a:chExt cx="0" cy="0"/>
        </a:xfrm>
      </p:grpSpPr>
      <p:sp>
        <p:nvSpPr>
          <p:cNvPr id="94" name="Google Shape;94;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6" name="Google Shape;96;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7" name="Google Shape;97;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98" name="Google Shape;98;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sp>
        <p:nvSpPr>
          <p:cNvPr id="100" name="Google Shape;100;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101" name="Google Shape;101;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2"/>
        <p:cNvGrpSpPr/>
        <p:nvPr/>
      </p:nvGrpSpPr>
      <p:grpSpPr>
        <a:xfrm>
          <a:off x="0" y="0"/>
          <a:ext cx="0" cy="0"/>
          <a:chOff x="0" y="0"/>
          <a:chExt cx="0" cy="0"/>
        </a:xfrm>
      </p:grpSpPr>
      <p:sp>
        <p:nvSpPr>
          <p:cNvPr id="103" name="Google Shape;103;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04" name="Google Shape;104;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5" name="Google Shape;105;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6"/>
        <p:cNvGrpSpPr/>
        <p:nvPr/>
      </p:nvGrpSpPr>
      <p:grpSpPr>
        <a:xfrm>
          <a:off x="0" y="0"/>
          <a:ext cx="0" cy="0"/>
          <a:chOff x="0" y="0"/>
          <a:chExt cx="0" cy="0"/>
        </a:xfrm>
      </p:grpSpPr>
      <p:sp>
        <p:nvSpPr>
          <p:cNvPr id="107" name="Google Shape;107;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10" name="Google Shape;110;p2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600"/>
              </a:spcBef>
              <a:spcAft>
                <a:spcPts val="0"/>
              </a:spcAft>
              <a:buClr>
                <a:schemeClr val="dk1"/>
              </a:buClr>
              <a:buSzPts val="1400"/>
              <a:buChar char="○"/>
              <a:defRPr/>
            </a:lvl2pPr>
            <a:lvl3pPr marL="1371600" lvl="2" indent="-317500" algn="l" rtl="0">
              <a:lnSpc>
                <a:spcPct val="90000"/>
              </a:lnSpc>
              <a:spcBef>
                <a:spcPts val="1600"/>
              </a:spcBef>
              <a:spcAft>
                <a:spcPts val="0"/>
              </a:spcAft>
              <a:buClr>
                <a:schemeClr val="dk1"/>
              </a:buClr>
              <a:buSzPts val="1400"/>
              <a:buChar char="■"/>
              <a:defRPr/>
            </a:lvl3pPr>
            <a:lvl4pPr marL="1828800" lvl="3" indent="-317500" algn="l" rtl="0">
              <a:lnSpc>
                <a:spcPct val="90000"/>
              </a:lnSpc>
              <a:spcBef>
                <a:spcPts val="1600"/>
              </a:spcBef>
              <a:spcAft>
                <a:spcPts val="0"/>
              </a:spcAft>
              <a:buClr>
                <a:schemeClr val="dk1"/>
              </a:buClr>
              <a:buSzPts val="1400"/>
              <a:buChar char="●"/>
              <a:defRPr/>
            </a:lvl4pPr>
            <a:lvl5pPr marL="2286000" lvl="4" indent="-317500" algn="l" rtl="0">
              <a:lnSpc>
                <a:spcPct val="90000"/>
              </a:lnSpc>
              <a:spcBef>
                <a:spcPts val="1600"/>
              </a:spcBef>
              <a:spcAft>
                <a:spcPts val="0"/>
              </a:spcAft>
              <a:buClr>
                <a:schemeClr val="dk1"/>
              </a:buClr>
              <a:buSzPts val="1400"/>
              <a:buChar char="○"/>
              <a:defRPr/>
            </a:lvl5pPr>
            <a:lvl6pPr marL="2743200" lvl="5" indent="-317500" algn="l" rtl="0">
              <a:lnSpc>
                <a:spcPct val="90000"/>
              </a:lnSpc>
              <a:spcBef>
                <a:spcPts val="1600"/>
              </a:spcBef>
              <a:spcAft>
                <a:spcPts val="0"/>
              </a:spcAft>
              <a:buClr>
                <a:schemeClr val="dk1"/>
              </a:buClr>
              <a:buSzPts val="1400"/>
              <a:buChar char="■"/>
              <a:defRPr/>
            </a:lvl6pPr>
            <a:lvl7pPr marL="3200400" lvl="6" indent="-317500" algn="l" rtl="0">
              <a:lnSpc>
                <a:spcPct val="90000"/>
              </a:lnSpc>
              <a:spcBef>
                <a:spcPts val="1600"/>
              </a:spcBef>
              <a:spcAft>
                <a:spcPts val="0"/>
              </a:spcAft>
              <a:buClr>
                <a:schemeClr val="dk1"/>
              </a:buClr>
              <a:buSzPts val="1400"/>
              <a:buChar char="●"/>
              <a:defRPr/>
            </a:lvl7pPr>
            <a:lvl8pPr marL="3657600" lvl="7" indent="-317500" algn="l" rtl="0">
              <a:lnSpc>
                <a:spcPct val="90000"/>
              </a:lnSpc>
              <a:spcBef>
                <a:spcPts val="1600"/>
              </a:spcBef>
              <a:spcAft>
                <a:spcPts val="0"/>
              </a:spcAft>
              <a:buClr>
                <a:schemeClr val="dk1"/>
              </a:buClr>
              <a:buSzPts val="1400"/>
              <a:buChar char="○"/>
              <a:defRPr/>
            </a:lvl8pPr>
            <a:lvl9pPr marL="4114800" lvl="8" indent="-317500" algn="l" rtl="0">
              <a:lnSpc>
                <a:spcPct val="90000"/>
              </a:lnSpc>
              <a:spcBef>
                <a:spcPts val="1600"/>
              </a:spcBef>
              <a:spcAft>
                <a:spcPts val="1600"/>
              </a:spcAft>
              <a:buClr>
                <a:schemeClr val="dk1"/>
              </a:buClr>
              <a:buSzPts val="1400"/>
              <a:buChar char="■"/>
              <a:defRPr/>
            </a:lvl9pPr>
          </a:lstStyle>
          <a:p>
            <a:endParaRPr/>
          </a:p>
        </p:txBody>
      </p:sp>
      <p:sp>
        <p:nvSpPr>
          <p:cNvPr id="111" name="Google Shape;111;p2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112" name="Google Shape;112;p2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113" name="Google Shape;113;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63"/>
        <p:cNvGrpSpPr/>
        <p:nvPr/>
      </p:nvGrpSpPr>
      <p:grpSpPr>
        <a:xfrm>
          <a:off x="0" y="0"/>
          <a:ext cx="0" cy="0"/>
          <a:chOff x="0" y="0"/>
          <a:chExt cx="0" cy="0"/>
        </a:xfrm>
      </p:grpSpPr>
      <p:sp>
        <p:nvSpPr>
          <p:cNvPr id="64" name="Google Shape;64;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65" name="Google Shape;65;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66" name="Google Shape;66;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upboces.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6"/>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Parent Listening Session</a:t>
            </a:r>
            <a:endParaRPr/>
          </a:p>
        </p:txBody>
      </p:sp>
      <p:sp>
        <p:nvSpPr>
          <p:cNvPr id="119" name="Google Shape;119;p26"/>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August 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5"/>
          <p:cNvSpPr txBox="1">
            <a:spLocks noGrp="1"/>
          </p:cNvSpPr>
          <p:nvPr>
            <p:ph type="title"/>
          </p:nvPr>
        </p:nvSpPr>
        <p:spPr>
          <a:xfrm>
            <a:off x="471900" y="13280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ReOpening Fall 2020</a:t>
            </a:r>
            <a:endParaRPr/>
          </a:p>
        </p:txBody>
      </p:sp>
      <p:sp>
        <p:nvSpPr>
          <p:cNvPr id="173" name="Google Shape;173;p35"/>
          <p:cNvSpPr txBox="1">
            <a:spLocks noGrp="1"/>
          </p:cNvSpPr>
          <p:nvPr>
            <p:ph type="body" idx="1"/>
          </p:nvPr>
        </p:nvSpPr>
        <p:spPr>
          <a:xfrm>
            <a:off x="471900" y="900500"/>
            <a:ext cx="8222100" cy="4093800"/>
          </a:xfrm>
          <a:prstGeom prst="rect">
            <a:avLst/>
          </a:prstGeom>
        </p:spPr>
        <p:txBody>
          <a:bodyPr spcFirstLastPara="1" wrap="square" lIns="91425" tIns="91425" rIns="91425" bIns="91425" anchor="t" anchorCtr="0">
            <a:noAutofit/>
          </a:bodyPr>
          <a:lstStyle/>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r>
              <a:rPr lang="en" sz="1700">
                <a:solidFill>
                  <a:srgbClr val="000000"/>
                </a:solidFill>
                <a:latin typeface="Arial"/>
                <a:ea typeface="Arial"/>
                <a:cs typeface="Arial"/>
                <a:sym typeface="Arial"/>
              </a:rPr>
              <a:t>Services “Outside of General Ed Class” will be provided in a separate class in a small group with students in the same cohort, with the tables cleaned and disinfected between each group session</a:t>
            </a: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r>
              <a:rPr lang="en" sz="1700">
                <a:solidFill>
                  <a:srgbClr val="000000"/>
                </a:solidFill>
                <a:latin typeface="Arial"/>
                <a:ea typeface="Arial"/>
                <a:cs typeface="Arial"/>
                <a:sym typeface="Arial"/>
              </a:rPr>
              <a:t>In the case of a mandatory Stay at Home order, where some students may be allowed to receive in-person services, the IEP Team will determine if in-person or remote services are most appropriate for the student based on their growth and progress</a:t>
            </a: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457200" lvl="0" indent="0" algn="l" rtl="0">
              <a:spcBef>
                <a:spcPts val="0"/>
              </a:spcBef>
              <a:spcAft>
                <a:spcPts val="0"/>
              </a:spcAft>
              <a:buNone/>
            </a:pPr>
            <a:endParaRPr sz="1600">
              <a:solidFill>
                <a:srgbClr val="000000"/>
              </a:solidFill>
              <a:latin typeface="Arial"/>
              <a:ea typeface="Arial"/>
              <a:cs typeface="Arial"/>
              <a:sym typeface="Arial"/>
            </a:endParaRPr>
          </a:p>
          <a:p>
            <a:pPr marL="0" lvl="0" indent="0" algn="l" rtl="0">
              <a:spcBef>
                <a:spcPts val="0"/>
              </a:spcBef>
              <a:spcAft>
                <a:spcPts val="0"/>
              </a:spcAft>
              <a:buNone/>
            </a:pPr>
            <a:endParaRPr sz="1600">
              <a:solidFill>
                <a:srgbClr val="000000"/>
              </a:solidFill>
            </a:endParaRPr>
          </a:p>
          <a:p>
            <a:pPr marL="0" lvl="0" indent="0" algn="l" rtl="0">
              <a:spcBef>
                <a:spcPts val="0"/>
              </a:spcBef>
              <a:spcAft>
                <a:spcPts val="1600"/>
              </a:spcAft>
              <a:buNone/>
            </a:pPr>
            <a:r>
              <a:rPr lang="en"/>
              <a:t>I</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36"/>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Manitou Springs</a:t>
            </a:r>
            <a:endParaRPr/>
          </a:p>
        </p:txBody>
      </p:sp>
      <p:sp>
        <p:nvSpPr>
          <p:cNvPr id="179" name="Google Shape;179;p36"/>
          <p:cNvSpPr txBox="1">
            <a:spLocks noGrp="1"/>
          </p:cNvSpPr>
          <p:nvPr>
            <p:ph type="body" idx="1"/>
          </p:nvPr>
        </p:nvSpPr>
        <p:spPr>
          <a:xfrm>
            <a:off x="471900" y="1707625"/>
            <a:ext cx="8222100" cy="3158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595959"/>
                </a:solidFill>
                <a:latin typeface="Arial"/>
                <a:ea typeface="Arial"/>
                <a:cs typeface="Arial"/>
                <a:sym typeface="Arial"/>
              </a:rPr>
              <a:t>Hybrid - Rotating days of in-person learning and asynchronous activities completed at home (3 days in, 2 days at home, the 2 days in and 3 at home)</a:t>
            </a:r>
            <a:endParaRPr>
              <a:solidFill>
                <a:srgbClr val="595959"/>
              </a:solidFill>
              <a:latin typeface="Arial"/>
              <a:ea typeface="Arial"/>
              <a:cs typeface="Arial"/>
              <a:sym typeface="Arial"/>
            </a:endParaRPr>
          </a:p>
          <a:p>
            <a:pPr marL="0" lvl="0" indent="0" algn="l" rtl="0">
              <a:spcBef>
                <a:spcPts val="1600"/>
              </a:spcBef>
              <a:spcAft>
                <a:spcPts val="0"/>
              </a:spcAft>
              <a:buNone/>
            </a:pPr>
            <a:r>
              <a:rPr lang="en">
                <a:solidFill>
                  <a:srgbClr val="595959"/>
                </a:solidFill>
                <a:latin typeface="Arial"/>
                <a:ea typeface="Arial"/>
                <a:cs typeface="Arial"/>
                <a:sym typeface="Arial"/>
              </a:rPr>
              <a:t>Right now, it’s 2-4 week plan to reintroduce students back into in-person learning. The hope is to begin full In-Person Learning at that point.  </a:t>
            </a:r>
            <a:endParaRPr>
              <a:solidFill>
                <a:srgbClr val="595959"/>
              </a:solidFill>
              <a:latin typeface="Arial"/>
              <a:ea typeface="Arial"/>
              <a:cs typeface="Arial"/>
              <a:sym typeface="Arial"/>
            </a:endParaRPr>
          </a:p>
          <a:p>
            <a:pPr marL="0" lvl="0" indent="0" algn="l" rtl="0">
              <a:spcBef>
                <a:spcPts val="1600"/>
              </a:spcBef>
              <a:spcAft>
                <a:spcPts val="1600"/>
              </a:spcAft>
              <a:buNone/>
            </a:pPr>
            <a:r>
              <a:rPr lang="en">
                <a:solidFill>
                  <a:srgbClr val="595959"/>
                </a:solidFill>
                <a:latin typeface="Arial"/>
                <a:ea typeface="Arial"/>
                <a:cs typeface="Arial"/>
                <a:sym typeface="Arial"/>
              </a:rPr>
              <a:t>Online: Separate online curriculum delivered by online-only teachers. Special ed still delivered by the district. </a:t>
            </a:r>
            <a:endParaRPr>
              <a:solidFill>
                <a:srgbClr val="595959"/>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7"/>
          <p:cNvSpPr txBox="1">
            <a:spLocks noGrp="1"/>
          </p:cNvSpPr>
          <p:nvPr>
            <p:ph type="title"/>
          </p:nvPr>
        </p:nvSpPr>
        <p:spPr>
          <a:xfrm>
            <a:off x="460950" y="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Woodland Park</a:t>
            </a:r>
            <a:endParaRPr/>
          </a:p>
        </p:txBody>
      </p:sp>
      <p:sp>
        <p:nvSpPr>
          <p:cNvPr id="185" name="Google Shape;185;p37"/>
          <p:cNvSpPr txBox="1">
            <a:spLocks noGrp="1"/>
          </p:cNvSpPr>
          <p:nvPr>
            <p:ph type="body" idx="1"/>
          </p:nvPr>
        </p:nvSpPr>
        <p:spPr>
          <a:xfrm>
            <a:off x="471900" y="679375"/>
            <a:ext cx="8222100" cy="446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latin typeface="Arial"/>
                <a:ea typeface="Arial"/>
                <a:cs typeface="Arial"/>
                <a:sym typeface="Arial"/>
              </a:rPr>
              <a:t>Phase 1:</a:t>
            </a:r>
            <a:r>
              <a:rPr lang="en">
                <a:solidFill>
                  <a:srgbClr val="000000"/>
                </a:solidFill>
                <a:latin typeface="Arial"/>
                <a:ea typeface="Arial"/>
                <a:cs typeface="Arial"/>
                <a:sym typeface="Arial"/>
              </a:rPr>
              <a:t> In-Person learning not permitted, all learning takes place at home</a:t>
            </a:r>
            <a:endParaRPr>
              <a:solidFill>
                <a:srgbClr val="000000"/>
              </a:solidFill>
              <a:latin typeface="Arial"/>
              <a:ea typeface="Arial"/>
              <a:cs typeface="Arial"/>
              <a:sym typeface="Arial"/>
            </a:endParaRPr>
          </a:p>
          <a:p>
            <a:pPr marL="0" lvl="0" indent="0" algn="l" rtl="0">
              <a:spcBef>
                <a:spcPts val="1600"/>
              </a:spcBef>
              <a:spcAft>
                <a:spcPts val="0"/>
              </a:spcAft>
              <a:buNone/>
            </a:pPr>
            <a:r>
              <a:rPr lang="en" b="1">
                <a:solidFill>
                  <a:srgbClr val="000000"/>
                </a:solidFill>
                <a:highlight>
                  <a:srgbClr val="00FFFF"/>
                </a:highlight>
                <a:latin typeface="Arial"/>
                <a:ea typeface="Arial"/>
                <a:cs typeface="Arial"/>
                <a:sym typeface="Arial"/>
              </a:rPr>
              <a:t>Phase 2:</a:t>
            </a:r>
            <a:r>
              <a:rPr lang="en">
                <a:solidFill>
                  <a:srgbClr val="000000"/>
                </a:solidFill>
                <a:highlight>
                  <a:srgbClr val="00FFFF"/>
                </a:highlight>
                <a:latin typeface="Arial"/>
                <a:ea typeface="Arial"/>
                <a:cs typeface="Arial"/>
                <a:sym typeface="Arial"/>
              </a:rPr>
              <a:t> </a:t>
            </a:r>
            <a:r>
              <a:rPr lang="en">
                <a:solidFill>
                  <a:srgbClr val="000000"/>
                </a:solidFill>
                <a:latin typeface="Arial"/>
                <a:ea typeface="Arial"/>
                <a:cs typeface="Arial"/>
                <a:sym typeface="Arial"/>
              </a:rPr>
              <a:t>Limited In-Person learning for identified significantly impacted learners;  Remote Learning at home for all other students (REMOTE)</a:t>
            </a:r>
            <a:endParaRPr>
              <a:solidFill>
                <a:srgbClr val="000000"/>
              </a:solidFill>
              <a:latin typeface="Arial"/>
              <a:ea typeface="Arial"/>
              <a:cs typeface="Arial"/>
              <a:sym typeface="Arial"/>
            </a:endParaRPr>
          </a:p>
          <a:p>
            <a:pPr marL="0" lvl="0" indent="0" algn="l" rtl="0">
              <a:spcBef>
                <a:spcPts val="1600"/>
              </a:spcBef>
              <a:spcAft>
                <a:spcPts val="0"/>
              </a:spcAft>
              <a:buNone/>
            </a:pPr>
            <a:r>
              <a:rPr lang="en" b="1">
                <a:solidFill>
                  <a:srgbClr val="000000"/>
                </a:solidFill>
                <a:highlight>
                  <a:srgbClr val="00FFFF"/>
                </a:highlight>
                <a:latin typeface="Arial"/>
                <a:ea typeface="Arial"/>
                <a:cs typeface="Arial"/>
                <a:sym typeface="Arial"/>
              </a:rPr>
              <a:t>Phase 3: </a:t>
            </a:r>
            <a:r>
              <a:rPr lang="en">
                <a:solidFill>
                  <a:srgbClr val="000000"/>
                </a:solidFill>
                <a:latin typeface="Arial"/>
                <a:ea typeface="Arial"/>
                <a:cs typeface="Arial"/>
                <a:sym typeface="Arial"/>
              </a:rPr>
              <a:t>Partial or restricted return to In-Person learning for all groups; Potential for some Remote Learning at home </a:t>
            </a:r>
            <a:endParaRPr>
              <a:solidFill>
                <a:srgbClr val="000000"/>
              </a:solidFill>
              <a:latin typeface="Arial"/>
              <a:ea typeface="Arial"/>
              <a:cs typeface="Arial"/>
              <a:sym typeface="Arial"/>
            </a:endParaRPr>
          </a:p>
          <a:p>
            <a:pPr marL="0" lvl="0" indent="0" algn="l" rtl="0">
              <a:spcBef>
                <a:spcPts val="0"/>
              </a:spcBef>
              <a:spcAft>
                <a:spcPts val="0"/>
              </a:spcAft>
              <a:buNone/>
            </a:pPr>
            <a:r>
              <a:rPr lang="en">
                <a:solidFill>
                  <a:srgbClr val="000000"/>
                </a:solidFill>
                <a:latin typeface="Arial"/>
                <a:ea typeface="Arial"/>
                <a:cs typeface="Arial"/>
                <a:sym typeface="Arial"/>
              </a:rPr>
              <a:t>Elementary - 5 days per week at appr. 7:30-3:00 </a:t>
            </a:r>
            <a:endParaRPr>
              <a:solidFill>
                <a:srgbClr val="000000"/>
              </a:solidFill>
              <a:latin typeface="Arial"/>
              <a:ea typeface="Arial"/>
              <a:cs typeface="Arial"/>
              <a:sym typeface="Arial"/>
            </a:endParaRPr>
          </a:p>
          <a:p>
            <a:pPr marL="0" lvl="0" indent="0" algn="l" rtl="0">
              <a:spcBef>
                <a:spcPts val="0"/>
              </a:spcBef>
              <a:spcAft>
                <a:spcPts val="0"/>
              </a:spcAft>
              <a:buNone/>
            </a:pPr>
            <a:r>
              <a:rPr lang="en">
                <a:solidFill>
                  <a:srgbClr val="000000"/>
                </a:solidFill>
                <a:latin typeface="Arial"/>
                <a:ea typeface="Arial"/>
                <a:cs typeface="Arial"/>
                <a:sym typeface="Arial"/>
              </a:rPr>
              <a:t>Secondary - 5 days per week 9:00-2:00</a:t>
            </a:r>
            <a:endParaRPr>
              <a:solidFill>
                <a:srgbClr val="000000"/>
              </a:solidFill>
              <a:latin typeface="Arial"/>
              <a:ea typeface="Arial"/>
              <a:cs typeface="Arial"/>
              <a:sym typeface="Arial"/>
            </a:endParaRPr>
          </a:p>
          <a:p>
            <a:pPr marL="0" lvl="0" indent="0" algn="l" rtl="0">
              <a:spcBef>
                <a:spcPts val="1600"/>
              </a:spcBef>
              <a:spcAft>
                <a:spcPts val="0"/>
              </a:spcAft>
              <a:buNone/>
            </a:pPr>
            <a:r>
              <a:rPr lang="en" b="1">
                <a:solidFill>
                  <a:srgbClr val="000000"/>
                </a:solidFill>
                <a:latin typeface="Arial"/>
                <a:ea typeface="Arial"/>
                <a:cs typeface="Arial"/>
                <a:sym typeface="Arial"/>
              </a:rPr>
              <a:t>Phase 4:</a:t>
            </a:r>
            <a:r>
              <a:rPr lang="en">
                <a:solidFill>
                  <a:srgbClr val="000000"/>
                </a:solidFill>
                <a:latin typeface="Arial"/>
                <a:ea typeface="Arial"/>
                <a:cs typeface="Arial"/>
                <a:sym typeface="Arial"/>
              </a:rPr>
              <a:t> Return to In-Person learning with precautions in place</a:t>
            </a:r>
            <a:endParaRPr>
              <a:solidFill>
                <a:srgbClr val="000000"/>
              </a:solidFill>
              <a:latin typeface="Arial"/>
              <a:ea typeface="Arial"/>
              <a:cs typeface="Arial"/>
              <a:sym typeface="Arial"/>
            </a:endParaRPr>
          </a:p>
          <a:p>
            <a:pPr marL="0" lvl="0" indent="0" algn="l" rtl="0">
              <a:spcBef>
                <a:spcPts val="1600"/>
              </a:spcBef>
              <a:spcAft>
                <a:spcPts val="0"/>
              </a:spcAft>
              <a:buNone/>
            </a:pPr>
            <a:r>
              <a:rPr lang="en" b="1">
                <a:solidFill>
                  <a:srgbClr val="000000"/>
                </a:solidFill>
                <a:latin typeface="Arial"/>
                <a:ea typeface="Arial"/>
                <a:cs typeface="Arial"/>
                <a:sym typeface="Arial"/>
              </a:rPr>
              <a:t>Phase 5: </a:t>
            </a:r>
            <a:r>
              <a:rPr lang="en">
                <a:solidFill>
                  <a:srgbClr val="000000"/>
                </a:solidFill>
                <a:latin typeface="Arial"/>
                <a:ea typeface="Arial"/>
                <a:cs typeface="Arial"/>
                <a:sym typeface="Arial"/>
              </a:rPr>
              <a:t>Return to pre-pandemic-related health and safety measures</a:t>
            </a:r>
            <a:endParaRPr>
              <a:solidFill>
                <a:srgbClr val="000000"/>
              </a:solidFill>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8"/>
          <p:cNvSpPr txBox="1">
            <a:spLocks noGrp="1"/>
          </p:cNvSpPr>
          <p:nvPr>
            <p:ph type="title"/>
          </p:nvPr>
        </p:nvSpPr>
        <p:spPr>
          <a:xfrm>
            <a:off x="471900" y="31640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Cripple Creek - Victor</a:t>
            </a:r>
            <a:endParaRPr/>
          </a:p>
        </p:txBody>
      </p:sp>
      <p:sp>
        <p:nvSpPr>
          <p:cNvPr id="191" name="Google Shape;191;p38"/>
          <p:cNvSpPr txBox="1">
            <a:spLocks noGrp="1"/>
          </p:cNvSpPr>
          <p:nvPr>
            <p:ph type="body" idx="1"/>
          </p:nvPr>
        </p:nvSpPr>
        <p:spPr>
          <a:xfrm>
            <a:off x="471900" y="1689250"/>
            <a:ext cx="8222100" cy="294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595959"/>
                </a:solidFill>
                <a:latin typeface="Arial"/>
                <a:ea typeface="Arial"/>
                <a:cs typeface="Arial"/>
                <a:sym typeface="Arial"/>
              </a:rPr>
              <a:t>In-person - All students are in-person 4 days per week.  SWD are “pulled out” at the elementary level for their small group instruction to one location.  Secondary - one grade level per day, running schedules as usual</a:t>
            </a:r>
            <a:endParaRPr>
              <a:solidFill>
                <a:srgbClr val="595959"/>
              </a:solidFill>
              <a:latin typeface="Arial"/>
              <a:ea typeface="Arial"/>
              <a:cs typeface="Arial"/>
              <a:sym typeface="Arial"/>
            </a:endParaRPr>
          </a:p>
          <a:p>
            <a:pPr marL="0" lvl="0" indent="0" algn="l" rtl="0">
              <a:spcBef>
                <a:spcPts val="1600"/>
              </a:spcBef>
              <a:spcAft>
                <a:spcPts val="0"/>
              </a:spcAft>
              <a:buNone/>
            </a:pPr>
            <a:endParaRPr>
              <a:solidFill>
                <a:srgbClr val="595959"/>
              </a:solidFill>
              <a:latin typeface="Arial"/>
              <a:ea typeface="Arial"/>
              <a:cs typeface="Arial"/>
              <a:sym typeface="Arial"/>
            </a:endParaRPr>
          </a:p>
          <a:p>
            <a:pPr marL="0" lvl="0" indent="0" algn="l" rtl="0">
              <a:spcBef>
                <a:spcPts val="1600"/>
              </a:spcBef>
              <a:spcAft>
                <a:spcPts val="0"/>
              </a:spcAft>
              <a:buNone/>
            </a:pPr>
            <a:r>
              <a:rPr lang="en">
                <a:solidFill>
                  <a:srgbClr val="595959"/>
                </a:solidFill>
                <a:latin typeface="Arial"/>
                <a:ea typeface="Arial"/>
                <a:cs typeface="Arial"/>
                <a:sym typeface="Arial"/>
              </a:rPr>
              <a:t>Remote - An online learning option will be available for parents who will not be sending their students into the schools. </a:t>
            </a:r>
            <a:endParaRPr>
              <a:solidFill>
                <a:srgbClr val="595959"/>
              </a:solidFill>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we’re still figuring out……..</a:t>
            </a:r>
            <a:endParaRPr/>
          </a:p>
        </p:txBody>
      </p:sp>
      <p:sp>
        <p:nvSpPr>
          <p:cNvPr id="197" name="Google Shape;197;p39"/>
          <p:cNvSpPr txBox="1">
            <a:spLocks noGrp="1"/>
          </p:cNvSpPr>
          <p:nvPr>
            <p:ph type="body" idx="1"/>
          </p:nvPr>
        </p:nvSpPr>
        <p:spPr>
          <a:xfrm>
            <a:off x="471900" y="1707625"/>
            <a:ext cx="8222100" cy="328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Building-Level Planning</a:t>
            </a:r>
            <a:endParaRPr/>
          </a:p>
          <a:p>
            <a:pPr marL="457200" lvl="0" indent="-342900" algn="l" rtl="0">
              <a:spcBef>
                <a:spcPts val="1600"/>
              </a:spcBef>
              <a:spcAft>
                <a:spcPts val="0"/>
              </a:spcAft>
              <a:buSzPts val="1800"/>
              <a:buChar char="●"/>
            </a:pPr>
            <a:r>
              <a:rPr lang="en"/>
              <a:t>Scheduling</a:t>
            </a:r>
            <a:endParaRPr/>
          </a:p>
          <a:p>
            <a:pPr marL="457200" lvl="0" indent="-342900" algn="l" rtl="0">
              <a:spcBef>
                <a:spcPts val="0"/>
              </a:spcBef>
              <a:spcAft>
                <a:spcPts val="0"/>
              </a:spcAft>
              <a:buSzPts val="1800"/>
              <a:buChar char="●"/>
            </a:pPr>
            <a:r>
              <a:rPr lang="en"/>
              <a:t>Individual IEP meetings / decisions</a:t>
            </a:r>
            <a:endParaRPr/>
          </a:p>
          <a:p>
            <a:pPr marL="457200" lvl="0" indent="-342900" algn="l" rtl="0">
              <a:spcBef>
                <a:spcPts val="0"/>
              </a:spcBef>
              <a:spcAft>
                <a:spcPts val="0"/>
              </a:spcAft>
              <a:buSzPts val="1800"/>
              <a:buChar char="●"/>
            </a:pPr>
            <a:r>
              <a:rPr lang="en"/>
              <a:t>Remote Services in case of full remote (in class, streaming, Canvas, Classroom)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4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Other Questions?</a:t>
            </a:r>
            <a:endParaRPr/>
          </a:p>
        </p:txBody>
      </p:sp>
      <p:sp>
        <p:nvSpPr>
          <p:cNvPr id="203" name="Google Shape;203;p40"/>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Introductions</a:t>
            </a:r>
            <a:endParaRPr/>
          </a:p>
        </p:txBody>
      </p:sp>
      <p:sp>
        <p:nvSpPr>
          <p:cNvPr id="125" name="Google Shape;125;p27"/>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Marcy Palmer - Ute Pass BOCES Director</a:t>
            </a:r>
            <a:endParaRPr/>
          </a:p>
          <a:p>
            <a:pPr marL="0" lvl="0" indent="0" algn="l" rtl="0">
              <a:spcBef>
                <a:spcPts val="1600"/>
              </a:spcBef>
              <a:spcAft>
                <a:spcPts val="0"/>
              </a:spcAft>
              <a:buNone/>
            </a:pPr>
            <a:r>
              <a:rPr lang="en"/>
              <a:t>Rhonda May - Ute Pass BOCES Assistant Director</a:t>
            </a:r>
            <a:endParaRPr/>
          </a:p>
          <a:p>
            <a:pPr marL="0" lvl="0" indent="0" algn="l" rtl="0">
              <a:spcBef>
                <a:spcPts val="1600"/>
              </a:spcBef>
              <a:spcAft>
                <a:spcPts val="0"/>
              </a:spcAft>
              <a:buNone/>
            </a:pPr>
            <a:r>
              <a:rPr lang="en"/>
              <a:t>Amber Baldus - Administrative Assistant</a:t>
            </a:r>
            <a:endParaRPr/>
          </a:p>
          <a:p>
            <a:pPr marL="0" lvl="0" indent="0" algn="l" rtl="0">
              <a:spcBef>
                <a:spcPts val="1600"/>
              </a:spcBef>
              <a:spcAft>
                <a:spcPts val="0"/>
              </a:spcAft>
              <a:buNone/>
            </a:pPr>
            <a:r>
              <a:rPr lang="en"/>
              <a:t>Diane Algire - Administrative Specialist</a:t>
            </a:r>
            <a:endParaRPr/>
          </a:p>
          <a:p>
            <a:pPr marL="0" lvl="0" indent="0" algn="l" rtl="0">
              <a:spcBef>
                <a:spcPts val="1600"/>
              </a:spcBef>
              <a:spcAft>
                <a:spcPts val="0"/>
              </a:spcAft>
              <a:buNone/>
            </a:pPr>
            <a:r>
              <a:rPr lang="en" u="sng">
                <a:solidFill>
                  <a:schemeClr val="hlink"/>
                </a:solidFill>
                <a:hlinkClick r:id="rId3"/>
              </a:rPr>
              <a:t>www.upboces.org</a:t>
            </a:r>
            <a:r>
              <a:rPr lang="en"/>
              <a:t>					719-685-2640</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8"/>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Purpose</a:t>
            </a:r>
            <a:endParaRPr/>
          </a:p>
        </p:txBody>
      </p:sp>
      <p:sp>
        <p:nvSpPr>
          <p:cNvPr id="131" name="Google Shape;131;p28"/>
          <p:cNvSpPr txBox="1">
            <a:spLocks noGrp="1"/>
          </p:cNvSpPr>
          <p:nvPr>
            <p:ph type="body" idx="1"/>
          </p:nvPr>
        </p:nvSpPr>
        <p:spPr>
          <a:xfrm>
            <a:off x="471900" y="1689250"/>
            <a:ext cx="8222100" cy="3268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0000"/>
              </a:buClr>
              <a:buSzPts val="2000"/>
              <a:buChar char="●"/>
            </a:pPr>
            <a:r>
              <a:rPr lang="en" sz="2000">
                <a:solidFill>
                  <a:srgbClr val="000000"/>
                </a:solidFill>
              </a:rPr>
              <a:t>Share current planning / thinking</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Listen to your questions and concerns</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Provide “answers” where we have them</a:t>
            </a:r>
            <a:endParaRPr sz="2000">
              <a:solidFill>
                <a:srgbClr val="000000"/>
              </a:solidFill>
            </a:endParaRPr>
          </a:p>
          <a:p>
            <a:pPr marL="0" lvl="0" indent="0" algn="ctr" rtl="0">
              <a:spcBef>
                <a:spcPts val="1600"/>
              </a:spcBef>
              <a:spcAft>
                <a:spcPts val="1600"/>
              </a:spcAft>
              <a:buNone/>
            </a:pPr>
            <a:r>
              <a:rPr lang="en" sz="2600" i="1">
                <a:solidFill>
                  <a:srgbClr val="000000"/>
                </a:solidFill>
              </a:rPr>
              <a:t>Lessen fears and anxieties through transparent information sharing and listening</a:t>
            </a:r>
            <a:endParaRPr sz="2600" i="1">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Norms</a:t>
            </a:r>
            <a:endParaRPr/>
          </a:p>
        </p:txBody>
      </p:sp>
      <p:sp>
        <p:nvSpPr>
          <p:cNvPr id="137" name="Google Shape;137;p29"/>
          <p:cNvSpPr txBox="1">
            <a:spLocks noGrp="1"/>
          </p:cNvSpPr>
          <p:nvPr>
            <p:ph type="body" idx="1"/>
          </p:nvPr>
        </p:nvSpPr>
        <p:spPr>
          <a:xfrm>
            <a:off x="471900" y="1670900"/>
            <a:ext cx="8222100" cy="33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300">
                <a:solidFill>
                  <a:srgbClr val="000000"/>
                </a:solidFill>
              </a:rPr>
              <a:t>“Space for Grace”</a:t>
            </a:r>
            <a:endParaRPr sz="2300">
              <a:solidFill>
                <a:srgbClr val="000000"/>
              </a:solidFill>
            </a:endParaRPr>
          </a:p>
          <a:p>
            <a:pPr marL="0" lvl="0" indent="0" algn="l" rtl="0">
              <a:spcBef>
                <a:spcPts val="1600"/>
              </a:spcBef>
              <a:spcAft>
                <a:spcPts val="0"/>
              </a:spcAft>
              <a:buNone/>
            </a:pPr>
            <a:r>
              <a:rPr lang="en" sz="2300">
                <a:solidFill>
                  <a:srgbClr val="000000"/>
                </a:solidFill>
              </a:rPr>
              <a:t>Ask for what you need</a:t>
            </a:r>
            <a:endParaRPr sz="2300">
              <a:solidFill>
                <a:srgbClr val="000000"/>
              </a:solidFill>
            </a:endParaRPr>
          </a:p>
          <a:p>
            <a:pPr marL="0" lvl="0" indent="0" algn="l" rtl="0">
              <a:spcBef>
                <a:spcPts val="1600"/>
              </a:spcBef>
              <a:spcAft>
                <a:spcPts val="1600"/>
              </a:spcAft>
              <a:buNone/>
            </a:pPr>
            <a:r>
              <a:rPr lang="en" sz="2300">
                <a:solidFill>
                  <a:srgbClr val="000000"/>
                </a:solidFill>
              </a:rPr>
              <a:t>Give folks time</a:t>
            </a:r>
            <a:endParaRPr sz="23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Autofit/>
          </a:bodyPr>
          <a:lstStyle/>
          <a:p>
            <a:pPr marL="0" lvl="0" indent="0" algn="l" rtl="0">
              <a:spcBef>
                <a:spcPts val="0"/>
              </a:spcBef>
              <a:spcAft>
                <a:spcPts val="0"/>
              </a:spcAft>
              <a:buNone/>
            </a:pPr>
            <a:r>
              <a:rPr lang="en"/>
              <a:t>When you get stuck...</a:t>
            </a:r>
            <a:endParaRPr/>
          </a:p>
        </p:txBody>
      </p:sp>
      <p:pic>
        <p:nvPicPr>
          <p:cNvPr id="143" name="Google Shape;143;p30"/>
          <p:cNvPicPr preferRelativeResize="0"/>
          <p:nvPr/>
        </p:nvPicPr>
        <p:blipFill rotWithShape="1">
          <a:blip r:embed="rId3">
            <a:alphaModFix/>
          </a:blip>
          <a:srcRect t="20855" b="27648"/>
          <a:stretch/>
        </p:blipFill>
        <p:spPr>
          <a:xfrm>
            <a:off x="1918150" y="1478450"/>
            <a:ext cx="5307676" cy="2733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Where we are….so far!</a:t>
            </a:r>
            <a:endParaRPr/>
          </a:p>
        </p:txBody>
      </p:sp>
      <p:sp>
        <p:nvSpPr>
          <p:cNvPr id="149" name="Google Shape;149;p31"/>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BOCES / District-Level Planning with Stakeholders for 4 possible scenarios</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In-Person (Like the old days!)</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In-Person (with cohorts / social distancing / masks, etc…)</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Hybrid (Combination of in-person and remote learning)</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Total Remote Learning</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Planning to meet the needs of students with disabilities</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Safety / Health Concerns</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On-going/Frequent  practice</a:t>
            </a:r>
            <a:endParaRPr>
              <a:solidFill>
                <a:srgbClr val="000000"/>
              </a:solidFill>
            </a:endParaRPr>
          </a:p>
          <a:p>
            <a:pPr marL="914400" lvl="1" indent="-317500" algn="l" rtl="0">
              <a:spcBef>
                <a:spcPts val="0"/>
              </a:spcBef>
              <a:spcAft>
                <a:spcPts val="0"/>
              </a:spcAft>
              <a:buClr>
                <a:srgbClr val="000000"/>
              </a:buClr>
              <a:buSzPts val="1400"/>
              <a:buChar char="○"/>
            </a:pPr>
            <a:r>
              <a:rPr lang="en">
                <a:solidFill>
                  <a:srgbClr val="000000"/>
                </a:solidFill>
              </a:rPr>
              <a:t>Students must be enrolled in their district (not Homeschooling)</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2"/>
          <p:cNvSpPr txBox="1">
            <a:spLocks noGrp="1"/>
          </p:cNvSpPr>
          <p:nvPr>
            <p:ph type="title"/>
          </p:nvPr>
        </p:nvSpPr>
        <p:spPr>
          <a:xfrm>
            <a:off x="311700" y="64575"/>
            <a:ext cx="85206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ReOpening Fall 2020</a:t>
            </a:r>
            <a:endParaRPr/>
          </a:p>
        </p:txBody>
      </p:sp>
      <p:sp>
        <p:nvSpPr>
          <p:cNvPr id="155" name="Google Shape;155;p32"/>
          <p:cNvSpPr txBox="1">
            <a:spLocks noGrp="1"/>
          </p:cNvSpPr>
          <p:nvPr>
            <p:ph type="body" idx="1"/>
          </p:nvPr>
        </p:nvSpPr>
        <p:spPr>
          <a:xfrm>
            <a:off x="311700" y="637275"/>
            <a:ext cx="8520600" cy="450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000" b="1">
              <a:solidFill>
                <a:srgbClr val="000000"/>
              </a:solidFill>
              <a:latin typeface="Arial"/>
              <a:ea typeface="Arial"/>
              <a:cs typeface="Arial"/>
              <a:sym typeface="Arial"/>
            </a:endParaRPr>
          </a:p>
          <a:p>
            <a:pPr marL="0" lvl="0" indent="0" algn="l" rtl="0">
              <a:spcBef>
                <a:spcPts val="0"/>
              </a:spcBef>
              <a:spcAft>
                <a:spcPts val="0"/>
              </a:spcAft>
              <a:buNone/>
            </a:pPr>
            <a:endParaRPr sz="2000" b="1">
              <a:solidFill>
                <a:srgbClr val="000000"/>
              </a:solidFill>
              <a:latin typeface="Arial"/>
              <a:ea typeface="Arial"/>
              <a:cs typeface="Arial"/>
              <a:sym typeface="Arial"/>
            </a:endParaRPr>
          </a:p>
          <a:p>
            <a:pPr marL="0" lvl="0" indent="0" algn="l" rtl="0">
              <a:spcBef>
                <a:spcPts val="0"/>
              </a:spcBef>
              <a:spcAft>
                <a:spcPts val="0"/>
              </a:spcAft>
              <a:buNone/>
            </a:pPr>
            <a:r>
              <a:rPr lang="en" sz="2000" b="1">
                <a:solidFill>
                  <a:srgbClr val="000000"/>
                </a:solidFill>
                <a:latin typeface="Arial"/>
                <a:ea typeface="Arial"/>
                <a:cs typeface="Arial"/>
                <a:sym typeface="Arial"/>
              </a:rPr>
              <a:t>School Environment </a:t>
            </a:r>
            <a:endParaRPr sz="2000" b="1">
              <a:solidFill>
                <a:srgbClr val="000000"/>
              </a:solidFill>
              <a:latin typeface="Arial"/>
              <a:ea typeface="Arial"/>
              <a:cs typeface="Arial"/>
              <a:sym typeface="Arial"/>
            </a:endParaRPr>
          </a:p>
          <a:p>
            <a:pPr marL="457200" lvl="0" indent="0" algn="l" rtl="0">
              <a:spcBef>
                <a:spcPts val="0"/>
              </a:spcBef>
              <a:spcAft>
                <a:spcPts val="0"/>
              </a:spcAft>
              <a:buNone/>
            </a:pPr>
            <a:r>
              <a:rPr lang="en" sz="2000">
                <a:solidFill>
                  <a:srgbClr val="000000"/>
                </a:solidFill>
                <a:latin typeface="Arial"/>
                <a:ea typeface="Arial"/>
                <a:cs typeface="Arial"/>
                <a:sym typeface="Arial"/>
              </a:rPr>
              <a:t>Masks – All students will be required to wear masks according to state and local mandates, except for students who are unable to wear masks due to their disability, as determined by their IEP Team.</a:t>
            </a:r>
            <a:endParaRPr sz="2000">
              <a:solidFill>
                <a:srgbClr val="000000"/>
              </a:solidFill>
              <a:latin typeface="Arial"/>
              <a:ea typeface="Arial"/>
              <a:cs typeface="Arial"/>
              <a:sym typeface="Arial"/>
            </a:endParaRPr>
          </a:p>
          <a:p>
            <a:pPr marL="457200" lvl="0" indent="0" algn="l" rtl="0">
              <a:spcBef>
                <a:spcPts val="0"/>
              </a:spcBef>
              <a:spcAft>
                <a:spcPts val="0"/>
              </a:spcAft>
              <a:buNone/>
            </a:pPr>
            <a:endParaRPr sz="2000">
              <a:solidFill>
                <a:srgbClr val="000000"/>
              </a:solidFill>
              <a:latin typeface="Arial"/>
              <a:ea typeface="Arial"/>
              <a:cs typeface="Arial"/>
              <a:sym typeface="Arial"/>
            </a:endParaRPr>
          </a:p>
          <a:p>
            <a:pPr marL="457200" lvl="0" indent="0" algn="l" rtl="0">
              <a:spcBef>
                <a:spcPts val="0"/>
              </a:spcBef>
              <a:spcAft>
                <a:spcPts val="0"/>
              </a:spcAft>
              <a:buNone/>
            </a:pPr>
            <a:r>
              <a:rPr lang="en" sz="2000">
                <a:solidFill>
                  <a:srgbClr val="000000"/>
                </a:solidFill>
                <a:latin typeface="Arial"/>
                <a:ea typeface="Arial"/>
                <a:cs typeface="Arial"/>
                <a:sym typeface="Arial"/>
              </a:rPr>
              <a:t>Social Distancing – Every effort will be made to comply with state and local policies, however, students’ needs for closer proximity will be provided according to their IEP with appropriate PPE</a:t>
            </a:r>
            <a:endParaRPr sz="2000">
              <a:solidFill>
                <a:srgbClr val="000000"/>
              </a:solidFill>
              <a:latin typeface="Arial"/>
              <a:ea typeface="Arial"/>
              <a:cs typeface="Arial"/>
              <a:sym typeface="Arial"/>
            </a:endParaRPr>
          </a:p>
          <a:p>
            <a:pPr marL="0" lvl="0" indent="0" algn="l" rtl="0">
              <a:spcBef>
                <a:spcPts val="0"/>
              </a:spcBef>
              <a:spcAft>
                <a:spcPts val="0"/>
              </a:spcAft>
              <a:buNone/>
            </a:pPr>
            <a:r>
              <a:rPr lang="en" sz="2500" b="1">
                <a:solidFill>
                  <a:srgbClr val="000000"/>
                </a:solidFill>
                <a:latin typeface="Arial"/>
                <a:ea typeface="Arial"/>
                <a:cs typeface="Arial"/>
                <a:sym typeface="Arial"/>
              </a:rPr>
              <a:t> </a:t>
            </a:r>
            <a:endParaRPr sz="2500" b="1">
              <a:solidFill>
                <a:srgbClr val="000000"/>
              </a:solidFill>
              <a:latin typeface="Arial"/>
              <a:ea typeface="Arial"/>
              <a:cs typeface="Arial"/>
              <a:sym typeface="Arial"/>
            </a:endParaRPr>
          </a:p>
          <a:p>
            <a:pPr marL="457200" lvl="0" indent="0" algn="l" rtl="0">
              <a:spcBef>
                <a:spcPts val="0"/>
              </a:spcBef>
              <a:spcAft>
                <a:spcPts val="0"/>
              </a:spcAft>
              <a:buNone/>
            </a:pPr>
            <a:endParaRPr sz="1600" b="1">
              <a:solidFill>
                <a:srgbClr val="000000"/>
              </a:solidFill>
            </a:endParaRPr>
          </a:p>
          <a:p>
            <a:pPr marL="0" lvl="0" indent="0" algn="l" rtl="0">
              <a:spcBef>
                <a:spcPts val="0"/>
              </a:spcBef>
              <a:spcAft>
                <a:spcPts val="0"/>
              </a:spcAft>
              <a:buNone/>
            </a:pPr>
            <a:endParaRPr sz="1500">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311700" y="82800"/>
            <a:ext cx="85206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ReOpening Fall 2020 cont…... </a:t>
            </a:r>
            <a:endParaRPr/>
          </a:p>
        </p:txBody>
      </p:sp>
      <p:sp>
        <p:nvSpPr>
          <p:cNvPr id="161" name="Google Shape;161;p33"/>
          <p:cNvSpPr txBox="1">
            <a:spLocks noGrp="1"/>
          </p:cNvSpPr>
          <p:nvPr>
            <p:ph type="body" idx="1"/>
          </p:nvPr>
        </p:nvSpPr>
        <p:spPr>
          <a:xfrm>
            <a:off x="311700" y="655500"/>
            <a:ext cx="8520600" cy="440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600" b="1">
              <a:solidFill>
                <a:srgbClr val="000000"/>
              </a:solidFill>
            </a:endParaRPr>
          </a:p>
          <a:p>
            <a:pPr marL="0" lvl="0" indent="0" algn="l" rtl="0">
              <a:spcBef>
                <a:spcPts val="0"/>
              </a:spcBef>
              <a:spcAft>
                <a:spcPts val="0"/>
              </a:spcAft>
              <a:buNone/>
            </a:pPr>
            <a:endParaRPr sz="1600" b="1">
              <a:solidFill>
                <a:srgbClr val="000000"/>
              </a:solidFill>
            </a:endParaRPr>
          </a:p>
          <a:p>
            <a:pPr marL="0" lvl="0" indent="0" algn="l" rtl="0">
              <a:spcBef>
                <a:spcPts val="0"/>
              </a:spcBef>
              <a:spcAft>
                <a:spcPts val="0"/>
              </a:spcAft>
              <a:buNone/>
            </a:pPr>
            <a:endParaRPr sz="1600" b="1">
              <a:solidFill>
                <a:srgbClr val="000000"/>
              </a:solidFill>
            </a:endParaRPr>
          </a:p>
          <a:p>
            <a:pPr marL="0" lvl="0" indent="0" algn="l" rtl="0">
              <a:spcBef>
                <a:spcPts val="0"/>
              </a:spcBef>
              <a:spcAft>
                <a:spcPts val="0"/>
              </a:spcAft>
              <a:buNone/>
            </a:pPr>
            <a:r>
              <a:rPr lang="en" sz="1600" b="1">
                <a:solidFill>
                  <a:srgbClr val="000000"/>
                </a:solidFill>
              </a:rPr>
              <a:t>Transportation</a:t>
            </a:r>
            <a:endParaRPr sz="1600" b="1">
              <a:solidFill>
                <a:srgbClr val="000000"/>
              </a:solidFill>
            </a:endParaRPr>
          </a:p>
          <a:p>
            <a:pPr marL="457200" lvl="0" indent="0" algn="l" rtl="0">
              <a:spcBef>
                <a:spcPts val="0"/>
              </a:spcBef>
              <a:spcAft>
                <a:spcPts val="0"/>
              </a:spcAft>
              <a:buNone/>
            </a:pPr>
            <a:r>
              <a:rPr lang="en" sz="1600">
                <a:solidFill>
                  <a:srgbClr val="000000"/>
                </a:solidFill>
              </a:rPr>
              <a:t>If a student requires specialized transportation due to their disability, the District must provide transportation to in-person services.  To lessen risk, schools may offer to reimburse parents to provide their own transportation</a:t>
            </a:r>
            <a:endParaRPr sz="1600">
              <a:solidFill>
                <a:srgbClr val="000000"/>
              </a:solidFill>
            </a:endParaRPr>
          </a:p>
          <a:p>
            <a:pPr marL="0" lvl="0" indent="0" algn="l" rtl="0">
              <a:spcBef>
                <a:spcPts val="0"/>
              </a:spcBef>
              <a:spcAft>
                <a:spcPts val="0"/>
              </a:spcAft>
              <a:buNone/>
            </a:pPr>
            <a:r>
              <a:rPr lang="en" sz="1600" b="1">
                <a:solidFill>
                  <a:srgbClr val="000000"/>
                </a:solidFill>
                <a:latin typeface="Arial"/>
                <a:ea typeface="Arial"/>
                <a:cs typeface="Arial"/>
                <a:sym typeface="Arial"/>
              </a:rPr>
              <a:t>Evaluations</a:t>
            </a:r>
            <a:endParaRPr sz="1600" b="1">
              <a:solidFill>
                <a:srgbClr val="000000"/>
              </a:solidFill>
              <a:latin typeface="Arial"/>
              <a:ea typeface="Arial"/>
              <a:cs typeface="Arial"/>
              <a:sym typeface="Arial"/>
            </a:endParaRPr>
          </a:p>
          <a:p>
            <a:pPr marL="457200" lvl="0" indent="0" algn="l" rtl="0">
              <a:spcBef>
                <a:spcPts val="0"/>
              </a:spcBef>
              <a:spcAft>
                <a:spcPts val="0"/>
              </a:spcAft>
              <a:buNone/>
            </a:pPr>
            <a:r>
              <a:rPr lang="en" sz="1600">
                <a:solidFill>
                  <a:srgbClr val="000000"/>
                </a:solidFill>
                <a:latin typeface="Arial"/>
                <a:ea typeface="Arial"/>
                <a:cs typeface="Arial"/>
                <a:sym typeface="Arial"/>
              </a:rPr>
              <a:t>Evaluations that were  interrupted in spring will be completed ASAP when we return (even if remote) and will begin with Evaluation Planning Meetings</a:t>
            </a:r>
            <a:endParaRPr sz="1600">
              <a:solidFill>
                <a:srgbClr val="000000"/>
              </a:solidFill>
              <a:latin typeface="Arial"/>
              <a:ea typeface="Arial"/>
              <a:cs typeface="Arial"/>
              <a:sym typeface="Arial"/>
            </a:endParaRPr>
          </a:p>
          <a:p>
            <a:pPr marL="457200" lvl="0" indent="0" algn="l" rtl="0">
              <a:spcBef>
                <a:spcPts val="0"/>
              </a:spcBef>
              <a:spcAft>
                <a:spcPts val="0"/>
              </a:spcAft>
              <a:buNone/>
            </a:pPr>
            <a:endParaRPr sz="1600">
              <a:solidFill>
                <a:srgbClr val="000000"/>
              </a:solidFill>
              <a:latin typeface="Arial"/>
              <a:ea typeface="Arial"/>
              <a:cs typeface="Arial"/>
              <a:sym typeface="Arial"/>
            </a:endParaRPr>
          </a:p>
          <a:p>
            <a:pPr marL="0" lvl="0" indent="0" algn="l" rtl="0">
              <a:spcBef>
                <a:spcPts val="0"/>
              </a:spcBef>
              <a:spcAft>
                <a:spcPts val="0"/>
              </a:spcAft>
              <a:buNone/>
            </a:pPr>
            <a:r>
              <a:rPr lang="en" sz="1600" b="1">
                <a:solidFill>
                  <a:srgbClr val="000000"/>
                </a:solidFill>
              </a:rPr>
              <a:t>Fully Online Options and Special Ed Services</a:t>
            </a:r>
            <a:endParaRPr sz="1600" b="1">
              <a:solidFill>
                <a:srgbClr val="000000"/>
              </a:solidFill>
            </a:endParaRPr>
          </a:p>
          <a:p>
            <a:pPr marL="457200" lvl="0" indent="0" algn="l" rtl="0">
              <a:spcBef>
                <a:spcPts val="0"/>
              </a:spcBef>
              <a:spcAft>
                <a:spcPts val="0"/>
              </a:spcAft>
              <a:buClr>
                <a:schemeClr val="dk1"/>
              </a:buClr>
              <a:buSzPts val="1100"/>
              <a:buFont typeface="Arial"/>
              <a:buNone/>
            </a:pPr>
            <a:r>
              <a:rPr lang="en" sz="1600">
                <a:solidFill>
                  <a:srgbClr val="000000"/>
                </a:solidFill>
              </a:rPr>
              <a:t>SWD choosing district-sponsored Online Programming receive IEP services from District/BOCES.   </a:t>
            </a:r>
            <a:endParaRPr sz="160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311700" y="82800"/>
            <a:ext cx="85206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ReOpening Fall 2020 cont…..</a:t>
            </a:r>
            <a:endParaRPr/>
          </a:p>
        </p:txBody>
      </p:sp>
      <p:sp>
        <p:nvSpPr>
          <p:cNvPr id="167" name="Google Shape;167;p34"/>
          <p:cNvSpPr txBox="1">
            <a:spLocks noGrp="1"/>
          </p:cNvSpPr>
          <p:nvPr>
            <p:ph type="body" idx="1"/>
          </p:nvPr>
        </p:nvSpPr>
        <p:spPr>
          <a:xfrm>
            <a:off x="311700" y="655500"/>
            <a:ext cx="8520600" cy="441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b="1">
                <a:solidFill>
                  <a:srgbClr val="000000"/>
                </a:solidFill>
                <a:latin typeface="Arial"/>
                <a:ea typeface="Arial"/>
                <a:cs typeface="Arial"/>
                <a:sym typeface="Arial"/>
              </a:rPr>
              <a:t>Service Provision </a:t>
            </a:r>
            <a:endParaRPr sz="1700" b="1">
              <a:solidFill>
                <a:srgbClr val="000000"/>
              </a:solidFill>
              <a:latin typeface="Arial"/>
              <a:ea typeface="Arial"/>
              <a:cs typeface="Arial"/>
              <a:sym typeface="Arial"/>
            </a:endParaRPr>
          </a:p>
          <a:p>
            <a:pPr marL="457200" lvl="0" indent="0" algn="l" rtl="0">
              <a:spcBef>
                <a:spcPts val="0"/>
              </a:spcBef>
              <a:spcAft>
                <a:spcPts val="0"/>
              </a:spcAft>
              <a:buNone/>
            </a:pPr>
            <a:r>
              <a:rPr lang="en" sz="1700">
                <a:solidFill>
                  <a:srgbClr val="000000"/>
                </a:solidFill>
                <a:latin typeface="Arial"/>
                <a:ea typeface="Arial"/>
                <a:cs typeface="Arial"/>
                <a:sym typeface="Arial"/>
              </a:rPr>
              <a:t>Students will receive the services designed in their IEP regardless of the school scenarios. (In-Person, Hybrid, Remote, or Online)</a:t>
            </a: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r>
              <a:rPr lang="en" sz="1700">
                <a:solidFill>
                  <a:srgbClr val="000000"/>
                </a:solidFill>
                <a:latin typeface="Arial"/>
                <a:ea typeface="Arial"/>
                <a:cs typeface="Arial"/>
                <a:sym typeface="Arial"/>
              </a:rPr>
              <a:t>Students with an IEP will be offered the opportunity to attend school /services in-person each day. We will be sending you a survey asking you to tell us if you want your child to attend every day, regardless of the District Learning Option at the time.</a:t>
            </a:r>
            <a:endParaRPr sz="1700">
              <a:solidFill>
                <a:srgbClr val="000000"/>
              </a:solidFill>
              <a:latin typeface="Arial"/>
              <a:ea typeface="Arial"/>
              <a:cs typeface="Arial"/>
              <a:sym typeface="Arial"/>
            </a:endParaRPr>
          </a:p>
          <a:p>
            <a:pPr marL="914400" lvl="0" indent="0" algn="l" rtl="0">
              <a:spcBef>
                <a:spcPts val="0"/>
              </a:spcBef>
              <a:spcAft>
                <a:spcPts val="0"/>
              </a:spcAft>
              <a:buNone/>
            </a:pPr>
            <a:endParaRPr sz="1700">
              <a:solidFill>
                <a:srgbClr val="000000"/>
              </a:solidFill>
              <a:latin typeface="Arial"/>
              <a:ea typeface="Arial"/>
              <a:cs typeface="Arial"/>
              <a:sym typeface="Arial"/>
            </a:endParaRPr>
          </a:p>
          <a:p>
            <a:pPr marL="914400" lvl="0" indent="0" algn="l" rtl="0">
              <a:spcBef>
                <a:spcPts val="0"/>
              </a:spcBef>
              <a:spcAft>
                <a:spcPts val="0"/>
              </a:spcAft>
              <a:buNone/>
            </a:pPr>
            <a:r>
              <a:rPr lang="en" sz="1700">
                <a:solidFill>
                  <a:srgbClr val="000000"/>
                </a:solidFill>
                <a:latin typeface="Arial"/>
                <a:ea typeface="Arial"/>
                <a:cs typeface="Arial"/>
                <a:sym typeface="Arial"/>
              </a:rPr>
              <a:t>Services may also be delivered remotely for families who choose this option, (where it is an option)  or in the event that in-person learning is not allowed by government entities</a:t>
            </a:r>
            <a:endParaRPr sz="1700">
              <a:solidFill>
                <a:srgbClr val="000000"/>
              </a:solidFill>
              <a:latin typeface="Arial"/>
              <a:ea typeface="Arial"/>
              <a:cs typeface="Arial"/>
              <a:sym typeface="Arial"/>
            </a:endParaRPr>
          </a:p>
          <a:p>
            <a:pPr marL="0" lvl="0" indent="0" algn="l" rtl="0">
              <a:spcBef>
                <a:spcPts val="0"/>
              </a:spcBef>
              <a:spcAft>
                <a:spcPts val="0"/>
              </a:spcAft>
              <a:buNone/>
            </a:pPr>
            <a:r>
              <a:rPr lang="en" sz="1100" b="1">
                <a:solidFill>
                  <a:srgbClr val="000000"/>
                </a:solidFill>
                <a:latin typeface="Arial"/>
                <a:ea typeface="Arial"/>
                <a:cs typeface="Arial"/>
                <a:sym typeface="Arial"/>
              </a:rPr>
              <a:t> </a:t>
            </a:r>
            <a:endParaRPr sz="1100" b="1">
              <a:solidFill>
                <a:srgbClr val="000000"/>
              </a:solidFill>
              <a:latin typeface="Arial"/>
              <a:ea typeface="Arial"/>
              <a:cs typeface="Arial"/>
              <a:sym typeface="Arial"/>
            </a:endParaRPr>
          </a:p>
          <a:p>
            <a:pPr marL="457200" lvl="0" indent="0" algn="l" rtl="0">
              <a:spcBef>
                <a:spcPts val="0"/>
              </a:spcBef>
              <a:spcAft>
                <a:spcPts val="0"/>
              </a:spcAft>
              <a:buClr>
                <a:schemeClr val="dk1"/>
              </a:buClr>
              <a:buSzPts val="1100"/>
              <a:buFont typeface="Arial"/>
              <a:buNone/>
            </a:pPr>
            <a:endParaRPr sz="1600" b="1">
              <a:solidFill>
                <a:srgbClr val="000000"/>
              </a:solidFill>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811</Words>
  <Application>Microsoft Macintosh PowerPoint</Application>
  <PresentationFormat>On-screen Show (16:9)</PresentationFormat>
  <Paragraphs>89</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Roboto</vt:lpstr>
      <vt:lpstr>Arial</vt:lpstr>
      <vt:lpstr>Material</vt:lpstr>
      <vt:lpstr>Simple Light</vt:lpstr>
      <vt:lpstr>Parent Listening Session</vt:lpstr>
      <vt:lpstr>Introductions</vt:lpstr>
      <vt:lpstr>Purpose</vt:lpstr>
      <vt:lpstr>Norms</vt:lpstr>
      <vt:lpstr>When you get stuck...</vt:lpstr>
      <vt:lpstr>Where we are….so far!</vt:lpstr>
      <vt:lpstr>ReOpening Fall 2020</vt:lpstr>
      <vt:lpstr>ReOpening Fall 2020 cont…... </vt:lpstr>
      <vt:lpstr>ReOpening Fall 2020 cont…..</vt:lpstr>
      <vt:lpstr>ReOpening Fall 2020</vt:lpstr>
      <vt:lpstr>Manitou Springs</vt:lpstr>
      <vt:lpstr>Woodland Park</vt:lpstr>
      <vt:lpstr>Cripple Creek - Victor</vt:lpstr>
      <vt:lpstr>What we’re still figuring out……..</vt:lpstr>
      <vt:lpstr>Other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Listening Session</dc:title>
  <cp:lastModifiedBy>Microsoft Office User</cp:lastModifiedBy>
  <cp:revision>1</cp:revision>
  <dcterms:modified xsi:type="dcterms:W3CDTF">2020-08-07T16:26:57Z</dcterms:modified>
</cp:coreProperties>
</file>